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91" r:id="rId1"/>
  </p:sldMasterIdLst>
  <p:sldIdLst>
    <p:sldId id="256" r:id="rId2"/>
    <p:sldId id="257" r:id="rId3"/>
    <p:sldId id="258" r:id="rId4"/>
    <p:sldId id="259" r:id="rId5"/>
    <p:sldId id="260" r:id="rId6"/>
    <p:sldId id="261" r:id="rId7"/>
    <p:sldId id="266" r:id="rId8"/>
    <p:sldId id="263" r:id="rId9"/>
    <p:sldId id="264" r:id="rId10"/>
    <p:sldId id="267" r:id="rId11"/>
    <p:sldId id="262" r:id="rId12"/>
    <p:sldId id="265" r:id="rId13"/>
    <p:sldId id="268" r:id="rId14"/>
    <p:sldId id="269" r:id="rId15"/>
    <p:sldId id="270" r:id="rId16"/>
    <p:sldId id="271" r:id="rId17"/>
    <p:sldId id="272" r:id="rId18"/>
    <p:sldId id="273" r:id="rId19"/>
    <p:sldId id="274" r:id="rId20"/>
    <p:sldId id="278" r:id="rId21"/>
    <p:sldId id="275" r:id="rId22"/>
    <p:sldId id="27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149"/>
    <p:restoredTop sz="96405"/>
  </p:normalViewPr>
  <p:slideViewPr>
    <p:cSldViewPr snapToGrid="0" snapToObjects="1">
      <p:cViewPr varScale="1">
        <p:scale>
          <a:sx n="140" d="100"/>
          <a:sy n="140" d="100"/>
        </p:scale>
        <p:origin x="42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eg>
</file>

<file path=ppt/media/image2.png>
</file>

<file path=ppt/media/image3.tiff>
</file>

<file path=ppt/media/image4.tiff>
</file>

<file path=ppt/media/image5.jpeg>
</file>

<file path=ppt/media/image6.tiff>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54638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24693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764236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350570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0151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274862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937183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06130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28544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61032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401941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98049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786227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905579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52635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5/13/21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0150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smtClean="0"/>
              <a:pPr/>
              <a:t>5/13/21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46314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smtClean="0"/>
              <a:pPr/>
              <a:t>5/13/21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6389522"/>
      </p:ext>
    </p:extLst>
  </p:cSld>
  <p:clrMap bg1="dk1" tx1="lt1" bg2="dk2" tx2="lt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 id="2147483904" r:id="rId13"/>
    <p:sldLayoutId id="2147483905" r:id="rId14"/>
    <p:sldLayoutId id="2147483906" r:id="rId15"/>
    <p:sldLayoutId id="2147483907" r:id="rId16"/>
    <p:sldLayoutId id="2147483908"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elceef/dnstwist" TargetMode="Externa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hyperlink" Target="https://www.splunk.com/en_us/blog/security/detecting-typosquatting-phishing-and-corporate-espionage-with-enterprise-security-content-update-s-brand-abuse-monitoring-analytic-story.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dnstwister.report/" TargetMode="External"/><Relationship Id="rId2" Type="http://schemas.openxmlformats.org/officeDocument/2006/relationships/hyperlink" Target="https://dnstwist.it/"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dnstwister.report/" TargetMode="External"/><Relationship Id="rId2" Type="http://schemas.openxmlformats.org/officeDocument/2006/relationships/hyperlink" Target="https://dnstwist.it/"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www.guardicore.com/infectionmonkey/docs/usage/getting-started/" TargetMode="External"/><Relationship Id="rId7" Type="http://schemas.openxmlformats.org/officeDocument/2006/relationships/hyperlink" Target="https://developer.microsoft.com/en-us/microsoft-edge/tools/vms/" TargetMode="External"/><Relationship Id="rId2" Type="http://schemas.openxmlformats.org/officeDocument/2006/relationships/hyperlink" Target="https://www.guardicore.com/infectionmonkey/" TargetMode="External"/><Relationship Id="rId1" Type="http://schemas.openxmlformats.org/officeDocument/2006/relationships/slideLayout" Target="../slideLayouts/slideLayout2.xml"/><Relationship Id="rId6" Type="http://schemas.openxmlformats.org/officeDocument/2006/relationships/hyperlink" Target="https://developer.microsoft.com/en-us/windows/downloads/virtual-machines/" TargetMode="External"/><Relationship Id="rId5" Type="http://schemas.openxmlformats.org/officeDocument/2006/relationships/hyperlink" Target="https://github.com/elceef/dnstwist" TargetMode="External"/><Relationship Id="rId4" Type="http://schemas.openxmlformats.org/officeDocument/2006/relationships/hyperlink" Target="https://www.guardicore.com/infectionmonkey/wfh.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netflix.github.io/chaosmonkey/" TargetMode="External"/><Relationship Id="rId2" Type="http://schemas.openxmlformats.org/officeDocument/2006/relationships/hyperlink" Target="https://github.com/guardicore/monkey" TargetMode="Externa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guardicore.com/infectionmonkey/#download"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attack.mitre.org/"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9ED43-4502-1C49-BB95-5C16FFA2B5B3}"/>
              </a:ext>
            </a:extLst>
          </p:cNvPr>
          <p:cNvSpPr>
            <a:spLocks noGrp="1"/>
          </p:cNvSpPr>
          <p:nvPr>
            <p:ph type="ctrTitle"/>
          </p:nvPr>
        </p:nvSpPr>
        <p:spPr/>
        <p:txBody>
          <a:bodyPr/>
          <a:lstStyle/>
          <a:p>
            <a:r>
              <a:rPr lang="en-US" dirty="0"/>
              <a:t>bad Monkeys &amp; Twisting </a:t>
            </a:r>
            <a:r>
              <a:rPr lang="en-US" dirty="0" err="1"/>
              <a:t>DOmains</a:t>
            </a:r>
            <a:endParaRPr lang="en-US" dirty="0"/>
          </a:p>
        </p:txBody>
      </p:sp>
      <p:sp>
        <p:nvSpPr>
          <p:cNvPr id="3" name="Subtitle 2">
            <a:extLst>
              <a:ext uri="{FF2B5EF4-FFF2-40B4-BE49-F238E27FC236}">
                <a16:creationId xmlns:a16="http://schemas.microsoft.com/office/drawing/2014/main" id="{5815F82D-8467-7B43-8193-B99D31D1632F}"/>
              </a:ext>
            </a:extLst>
          </p:cNvPr>
          <p:cNvSpPr>
            <a:spLocks noGrp="1"/>
          </p:cNvSpPr>
          <p:nvPr>
            <p:ph type="subTitle" idx="1"/>
          </p:nvPr>
        </p:nvSpPr>
        <p:spPr/>
        <p:txBody>
          <a:bodyPr/>
          <a:lstStyle/>
          <a:p>
            <a:r>
              <a:rPr lang="en-US" dirty="0"/>
              <a:t>Jason A. Kinder</a:t>
            </a:r>
          </a:p>
          <a:p>
            <a:r>
              <a:rPr lang="en-US" dirty="0"/>
              <a:t>@</a:t>
            </a:r>
            <a:r>
              <a:rPr lang="en-US" dirty="0" err="1"/>
              <a:t>Jakinder</a:t>
            </a:r>
            <a:endParaRPr lang="en-US" dirty="0"/>
          </a:p>
          <a:p>
            <a:r>
              <a:rPr lang="en-US" dirty="0"/>
              <a:t>https://</a:t>
            </a:r>
            <a:r>
              <a:rPr lang="en-US" dirty="0" err="1"/>
              <a:t>www.linkedin.com</a:t>
            </a:r>
            <a:r>
              <a:rPr lang="en-US" dirty="0"/>
              <a:t>/in/</a:t>
            </a:r>
            <a:r>
              <a:rPr lang="en-US" dirty="0" err="1"/>
              <a:t>jkinder</a:t>
            </a:r>
            <a:r>
              <a:rPr lang="en-US" dirty="0"/>
              <a:t>/</a:t>
            </a:r>
          </a:p>
        </p:txBody>
      </p:sp>
      <p:pic>
        <p:nvPicPr>
          <p:cNvPr id="3080" name="Picture 8" descr="Twitter logo">
            <a:extLst>
              <a:ext uri="{FF2B5EF4-FFF2-40B4-BE49-F238E27FC236}">
                <a16:creationId xmlns:a16="http://schemas.microsoft.com/office/drawing/2014/main" id="{9A7482B4-429E-7240-9B49-537EEAF7C8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19472" y="4375594"/>
            <a:ext cx="452120" cy="36734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0FA0884-B675-604C-A94C-899C41D1F6FD}"/>
              </a:ext>
            </a:extLst>
          </p:cNvPr>
          <p:cNvPicPr>
            <a:picLocks noChangeAspect="1"/>
          </p:cNvPicPr>
          <p:nvPr/>
        </p:nvPicPr>
        <p:blipFill>
          <a:blip r:embed="rId3"/>
          <a:stretch>
            <a:fillRect/>
          </a:stretch>
        </p:blipFill>
        <p:spPr>
          <a:xfrm>
            <a:off x="3418842" y="4844256"/>
            <a:ext cx="352298" cy="352298"/>
          </a:xfrm>
          <a:prstGeom prst="rect">
            <a:avLst/>
          </a:prstGeom>
        </p:spPr>
      </p:pic>
    </p:spTree>
    <p:extLst>
      <p:ext uri="{BB962C8B-B14F-4D97-AF65-F5344CB8AC3E}">
        <p14:creationId xmlns:p14="http://schemas.microsoft.com/office/powerpoint/2010/main" val="2732005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5D2E7-8DDE-E04F-B5C4-1223E5C58449}"/>
              </a:ext>
            </a:extLst>
          </p:cNvPr>
          <p:cNvSpPr>
            <a:spLocks noGrp="1"/>
          </p:cNvSpPr>
          <p:nvPr>
            <p:ph type="title"/>
          </p:nvPr>
        </p:nvSpPr>
        <p:spPr/>
        <p:txBody>
          <a:bodyPr/>
          <a:lstStyle/>
          <a:p>
            <a:r>
              <a:rPr lang="en-US" dirty="0"/>
              <a:t>how bad is it really?!?</a:t>
            </a:r>
          </a:p>
        </p:txBody>
      </p:sp>
      <p:pic>
        <p:nvPicPr>
          <p:cNvPr id="13" name="Content Placeholder 12">
            <a:extLst>
              <a:ext uri="{FF2B5EF4-FFF2-40B4-BE49-F238E27FC236}">
                <a16:creationId xmlns:a16="http://schemas.microsoft.com/office/drawing/2014/main" id="{D424D463-9F7A-5A42-BB8B-69FC5842577B}"/>
              </a:ext>
            </a:extLst>
          </p:cNvPr>
          <p:cNvPicPr>
            <a:picLocks noGrp="1" noChangeAspect="1"/>
          </p:cNvPicPr>
          <p:nvPr>
            <p:ph idx="1"/>
          </p:nvPr>
        </p:nvPicPr>
        <p:blipFill>
          <a:blip r:embed="rId2"/>
          <a:stretch>
            <a:fillRect/>
          </a:stretch>
        </p:blipFill>
        <p:spPr>
          <a:xfrm>
            <a:off x="1844040" y="1899063"/>
            <a:ext cx="8503920" cy="4888675"/>
          </a:xfrm>
          <a:prstGeom prst="rect">
            <a:avLst/>
          </a:prstGeom>
        </p:spPr>
      </p:pic>
    </p:spTree>
    <p:extLst>
      <p:ext uri="{BB962C8B-B14F-4D97-AF65-F5344CB8AC3E}">
        <p14:creationId xmlns:p14="http://schemas.microsoft.com/office/powerpoint/2010/main" val="629858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A9012-65D7-DC4A-A296-2C0FA21E20DA}"/>
              </a:ext>
            </a:extLst>
          </p:cNvPr>
          <p:cNvSpPr>
            <a:spLocks noGrp="1"/>
          </p:cNvSpPr>
          <p:nvPr>
            <p:ph type="title"/>
          </p:nvPr>
        </p:nvSpPr>
        <p:spPr/>
        <p:txBody>
          <a:bodyPr/>
          <a:lstStyle/>
          <a:p>
            <a:r>
              <a:rPr lang="en-US" dirty="0"/>
              <a:t>reports (DEMO)</a:t>
            </a:r>
          </a:p>
        </p:txBody>
      </p:sp>
      <p:sp>
        <p:nvSpPr>
          <p:cNvPr id="3" name="Content Placeholder 2">
            <a:extLst>
              <a:ext uri="{FF2B5EF4-FFF2-40B4-BE49-F238E27FC236}">
                <a16:creationId xmlns:a16="http://schemas.microsoft.com/office/drawing/2014/main" id="{12F47742-DF46-084F-9462-FC82791F917F}"/>
              </a:ext>
            </a:extLst>
          </p:cNvPr>
          <p:cNvSpPr>
            <a:spLocks noGrp="1"/>
          </p:cNvSpPr>
          <p:nvPr>
            <p:ph idx="1"/>
          </p:nvPr>
        </p:nvSpPr>
        <p:spPr/>
        <p:txBody>
          <a:bodyPr/>
          <a:lstStyle/>
          <a:p>
            <a:r>
              <a:rPr lang="en-US" dirty="0"/>
              <a:t>Breach &amp; Attack Simulation Report</a:t>
            </a:r>
          </a:p>
          <a:p>
            <a:r>
              <a:rPr lang="en-US" dirty="0"/>
              <a:t>Zero Trust Report</a:t>
            </a:r>
          </a:p>
          <a:p>
            <a:pPr lvl="1"/>
            <a:r>
              <a:rPr lang="en-US" dirty="0"/>
              <a:t>Based on Zero Trust Framework established by Forrester</a:t>
            </a:r>
          </a:p>
          <a:p>
            <a:r>
              <a:rPr lang="en-US" dirty="0" err="1"/>
              <a:t>Mitre</a:t>
            </a:r>
            <a:r>
              <a:rPr lang="en-US" dirty="0"/>
              <a:t> ATT&amp;CK Report</a:t>
            </a:r>
          </a:p>
        </p:txBody>
      </p:sp>
    </p:spTree>
    <p:extLst>
      <p:ext uri="{BB962C8B-B14F-4D97-AF65-F5344CB8AC3E}">
        <p14:creationId xmlns:p14="http://schemas.microsoft.com/office/powerpoint/2010/main" val="3488207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C9E34-D1FB-1649-8D28-4E9B29112FC6}"/>
              </a:ext>
            </a:extLst>
          </p:cNvPr>
          <p:cNvSpPr>
            <a:spLocks noGrp="1"/>
          </p:cNvSpPr>
          <p:nvPr>
            <p:ph type="title"/>
          </p:nvPr>
        </p:nvSpPr>
        <p:spPr/>
        <p:txBody>
          <a:bodyPr/>
          <a:lstStyle/>
          <a:p>
            <a:r>
              <a:rPr lang="en-US" dirty="0"/>
              <a:t>Examples</a:t>
            </a:r>
          </a:p>
        </p:txBody>
      </p:sp>
      <p:sp>
        <p:nvSpPr>
          <p:cNvPr id="3" name="Content Placeholder 2">
            <a:extLst>
              <a:ext uri="{FF2B5EF4-FFF2-40B4-BE49-F238E27FC236}">
                <a16:creationId xmlns:a16="http://schemas.microsoft.com/office/drawing/2014/main" id="{05EFE68D-8DB9-BE4A-988B-DA49B8B218EC}"/>
              </a:ext>
            </a:extLst>
          </p:cNvPr>
          <p:cNvSpPr>
            <a:spLocks noGrp="1"/>
          </p:cNvSpPr>
          <p:nvPr>
            <p:ph idx="1"/>
          </p:nvPr>
        </p:nvSpPr>
        <p:spPr>
          <a:xfrm>
            <a:off x="1141413" y="2666999"/>
            <a:ext cx="9905998" cy="3002281"/>
          </a:xfrm>
        </p:spPr>
        <p:txBody>
          <a:bodyPr>
            <a:normAutofit fontScale="77500" lnSpcReduction="20000"/>
          </a:bodyPr>
          <a:lstStyle/>
          <a:p>
            <a:r>
              <a:rPr lang="en-US" dirty="0">
                <a:effectLst/>
              </a:rPr>
              <a:t>External Attacker</a:t>
            </a:r>
          </a:p>
          <a:p>
            <a:pPr lvl="1"/>
            <a:r>
              <a:rPr lang="en-US" dirty="0">
                <a:effectLst/>
              </a:rPr>
              <a:t>Run from Infection Monkey server to determine spread from attacker system</a:t>
            </a:r>
          </a:p>
          <a:p>
            <a:r>
              <a:rPr lang="en-US" dirty="0">
                <a:effectLst/>
              </a:rPr>
              <a:t>Insider Threat/Compromised User</a:t>
            </a:r>
          </a:p>
          <a:p>
            <a:pPr lvl="1"/>
            <a:r>
              <a:rPr lang="en-US" dirty="0">
                <a:effectLst/>
              </a:rPr>
              <a:t>Phishing</a:t>
            </a:r>
          </a:p>
          <a:p>
            <a:pPr lvl="1"/>
            <a:r>
              <a:rPr lang="en-US" dirty="0">
                <a:effectLst/>
              </a:rPr>
              <a:t>Watering-hole</a:t>
            </a:r>
          </a:p>
          <a:p>
            <a:pPr lvl="1"/>
            <a:r>
              <a:rPr lang="en-US" dirty="0">
                <a:effectLst/>
              </a:rPr>
              <a:t>Malicious USB </a:t>
            </a:r>
          </a:p>
          <a:p>
            <a:r>
              <a:rPr lang="en-US" dirty="0">
                <a:effectLst/>
              </a:rPr>
              <a:t>Compromised User2 (WFH)</a:t>
            </a:r>
          </a:p>
          <a:p>
            <a:r>
              <a:rPr lang="en-US" dirty="0">
                <a:effectLst/>
              </a:rPr>
              <a:t>Tooling test</a:t>
            </a:r>
          </a:p>
          <a:p>
            <a:pPr lvl="1"/>
            <a:r>
              <a:rPr lang="en-US" dirty="0">
                <a:effectLst/>
              </a:rPr>
              <a:t>Does my current toolset detect none, some or all of the attacks?</a:t>
            </a:r>
          </a:p>
          <a:p>
            <a:pPr lvl="1"/>
            <a:r>
              <a:rPr lang="en-US" dirty="0">
                <a:effectLst/>
              </a:rPr>
              <a:t>Do I need to modify my detection signatures?</a:t>
            </a:r>
          </a:p>
        </p:txBody>
      </p:sp>
    </p:spTree>
    <p:extLst>
      <p:ext uri="{BB962C8B-B14F-4D97-AF65-F5344CB8AC3E}">
        <p14:creationId xmlns:p14="http://schemas.microsoft.com/office/powerpoint/2010/main" val="26974537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4D0842C-81A7-AC45-A83E-1CDEDDB6D153}"/>
              </a:ext>
            </a:extLst>
          </p:cNvPr>
          <p:cNvSpPr>
            <a:spLocks noGrp="1"/>
          </p:cNvSpPr>
          <p:nvPr>
            <p:ph type="ctrTitle"/>
          </p:nvPr>
        </p:nvSpPr>
        <p:spPr/>
        <p:txBody>
          <a:bodyPr/>
          <a:lstStyle/>
          <a:p>
            <a:r>
              <a:rPr lang="en-US" dirty="0"/>
              <a:t>Questions?</a:t>
            </a:r>
          </a:p>
        </p:txBody>
      </p:sp>
      <p:sp>
        <p:nvSpPr>
          <p:cNvPr id="5" name="Subtitle 4">
            <a:extLst>
              <a:ext uri="{FF2B5EF4-FFF2-40B4-BE49-F238E27FC236}">
                <a16:creationId xmlns:a16="http://schemas.microsoft.com/office/drawing/2014/main" id="{6BC3D979-2CB8-154D-93D5-45A098B0C09F}"/>
              </a:ext>
            </a:extLst>
          </p:cNvPr>
          <p:cNvSpPr>
            <a:spLocks noGrp="1"/>
          </p:cNvSpPr>
          <p:nvPr>
            <p:ph type="subTitle" idx="1"/>
          </p:nvPr>
        </p:nvSpPr>
        <p:spPr/>
        <p:txBody>
          <a:bodyPr/>
          <a:lstStyle/>
          <a:p>
            <a:r>
              <a:rPr lang="en-US" dirty="0"/>
              <a:t>Get that monkey off your back!</a:t>
            </a:r>
          </a:p>
        </p:txBody>
      </p:sp>
      <p:pic>
        <p:nvPicPr>
          <p:cNvPr id="1032" name="Picture 8" descr="BAD MONKEY – Tilsitt">
            <a:extLst>
              <a:ext uri="{FF2B5EF4-FFF2-40B4-BE49-F238E27FC236}">
                <a16:creationId xmlns:a16="http://schemas.microsoft.com/office/drawing/2014/main" id="{9C4FE131-6C6C-6A49-BE9E-6B68D7691B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828" y="91228"/>
            <a:ext cx="3662076" cy="260671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9F4E7A9D-ED54-584F-A751-98A394C0F3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82584" y="4328374"/>
            <a:ext cx="3289300" cy="246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2258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60B9CA-50A8-044A-A7E3-5B9C34C3B1E1}"/>
              </a:ext>
            </a:extLst>
          </p:cNvPr>
          <p:cNvSpPr>
            <a:spLocks noGrp="1"/>
          </p:cNvSpPr>
          <p:nvPr>
            <p:ph sz="half" idx="1"/>
          </p:nvPr>
        </p:nvSpPr>
        <p:spPr>
          <a:xfrm>
            <a:off x="1144588" y="2493263"/>
            <a:ext cx="4876800" cy="4261104"/>
          </a:xfrm>
        </p:spPr>
        <p:txBody>
          <a:bodyPr>
            <a:normAutofit fontScale="92500" lnSpcReduction="20000"/>
          </a:bodyPr>
          <a:lstStyle/>
          <a:p>
            <a:r>
              <a:rPr lang="en-US" dirty="0"/>
              <a:t>Blue Team recon tool for finding lookalike domains</a:t>
            </a:r>
          </a:p>
          <a:p>
            <a:r>
              <a:rPr lang="en-US" dirty="0"/>
              <a:t>Created by Marcin </a:t>
            </a:r>
            <a:r>
              <a:rPr lang="en-US" dirty="0" err="1"/>
              <a:t>Ulikowski</a:t>
            </a:r>
            <a:r>
              <a:rPr lang="en-US" dirty="0"/>
              <a:t>, @</a:t>
            </a:r>
            <a:r>
              <a:rPr lang="en-US" dirty="0" err="1"/>
              <a:t>elceef</a:t>
            </a:r>
            <a:endParaRPr lang="en-US" dirty="0"/>
          </a:p>
          <a:p>
            <a:r>
              <a:rPr lang="en-US" dirty="0"/>
              <a:t>Open source </a:t>
            </a:r>
            <a:r>
              <a:rPr lang="en-US" dirty="0">
                <a:hlinkClick r:id="rId2"/>
              </a:rPr>
              <a:t>https://github.com/elceef/dnstwist</a:t>
            </a:r>
            <a:endParaRPr lang="en-US" dirty="0"/>
          </a:p>
          <a:p>
            <a:r>
              <a:rPr lang="en-US" dirty="0"/>
              <a:t>CLI &amp; Web-based w/ minimal time to find threats</a:t>
            </a:r>
          </a:p>
          <a:p>
            <a:endParaRPr lang="en-US" dirty="0"/>
          </a:p>
          <a:p>
            <a:endParaRPr lang="en-US" dirty="0"/>
          </a:p>
          <a:p>
            <a:endParaRPr lang="en-US" dirty="0"/>
          </a:p>
          <a:p>
            <a:endParaRPr lang="en-US" dirty="0"/>
          </a:p>
          <a:p>
            <a:endParaRPr lang="en-US" dirty="0"/>
          </a:p>
          <a:p>
            <a:endParaRPr lang="en-US" dirty="0"/>
          </a:p>
          <a:p>
            <a:endParaRPr lang="en-US" dirty="0"/>
          </a:p>
        </p:txBody>
      </p:sp>
      <p:sp>
        <p:nvSpPr>
          <p:cNvPr id="5" name="Content Placeholder 4">
            <a:extLst>
              <a:ext uri="{FF2B5EF4-FFF2-40B4-BE49-F238E27FC236}">
                <a16:creationId xmlns:a16="http://schemas.microsoft.com/office/drawing/2014/main" id="{C6857A29-018E-4C42-AD73-195C36EFEDD8}"/>
              </a:ext>
            </a:extLst>
          </p:cNvPr>
          <p:cNvSpPr>
            <a:spLocks noGrp="1"/>
          </p:cNvSpPr>
          <p:nvPr>
            <p:ph sz="half" idx="2"/>
          </p:nvPr>
        </p:nvSpPr>
        <p:spPr>
          <a:xfrm>
            <a:off x="6170612" y="2423160"/>
            <a:ext cx="4876800" cy="4261104"/>
          </a:xfrm>
        </p:spPr>
        <p:txBody>
          <a:bodyPr>
            <a:normAutofit fontScale="92500" lnSpcReduction="20000"/>
          </a:bodyPr>
          <a:lstStyle/>
          <a:p>
            <a:r>
              <a:rPr lang="en-US" dirty="0"/>
              <a:t>Uses DNS fuzzing to find potentially malicious domains</a:t>
            </a:r>
          </a:p>
          <a:p>
            <a:pPr lvl="1"/>
            <a:r>
              <a:rPr lang="en-US" dirty="0"/>
              <a:t>Addition</a:t>
            </a:r>
          </a:p>
          <a:p>
            <a:pPr lvl="1"/>
            <a:r>
              <a:rPr lang="en-US" dirty="0" err="1"/>
              <a:t>Bitsquatting</a:t>
            </a:r>
            <a:endParaRPr lang="en-US" dirty="0"/>
          </a:p>
          <a:p>
            <a:pPr lvl="1"/>
            <a:r>
              <a:rPr lang="en-US" dirty="0"/>
              <a:t>Homoglyph</a:t>
            </a:r>
          </a:p>
          <a:p>
            <a:pPr lvl="1"/>
            <a:r>
              <a:rPr lang="en-US" dirty="0"/>
              <a:t>Hyphenation</a:t>
            </a:r>
          </a:p>
          <a:p>
            <a:pPr lvl="1"/>
            <a:r>
              <a:rPr lang="en-US" dirty="0"/>
              <a:t>Insertion</a:t>
            </a:r>
          </a:p>
          <a:p>
            <a:pPr lvl="1"/>
            <a:r>
              <a:rPr lang="en-US" dirty="0"/>
              <a:t>Omission</a:t>
            </a:r>
          </a:p>
          <a:p>
            <a:pPr lvl="1"/>
            <a:r>
              <a:rPr lang="en-US" dirty="0"/>
              <a:t>Repetition</a:t>
            </a:r>
          </a:p>
          <a:p>
            <a:pPr lvl="1"/>
            <a:r>
              <a:rPr lang="en-US" dirty="0"/>
              <a:t>Replacement</a:t>
            </a:r>
          </a:p>
          <a:p>
            <a:pPr lvl="1"/>
            <a:r>
              <a:rPr lang="en-US" dirty="0"/>
              <a:t>Subdomain</a:t>
            </a:r>
          </a:p>
          <a:p>
            <a:pPr lvl="1"/>
            <a:r>
              <a:rPr lang="en-US" dirty="0"/>
              <a:t>Transposition</a:t>
            </a:r>
          </a:p>
          <a:p>
            <a:pPr lvl="1"/>
            <a:r>
              <a:rPr lang="en-US" dirty="0"/>
              <a:t>Vowel-swap</a:t>
            </a:r>
          </a:p>
          <a:p>
            <a:pPr lvl="1"/>
            <a:r>
              <a:rPr lang="en-US" dirty="0"/>
              <a:t>Various</a:t>
            </a:r>
          </a:p>
        </p:txBody>
      </p:sp>
      <p:pic>
        <p:nvPicPr>
          <p:cNvPr id="5122" name="Picture 2" descr="dnstwist">
            <a:extLst>
              <a:ext uri="{FF2B5EF4-FFF2-40B4-BE49-F238E27FC236}">
                <a16:creationId xmlns:a16="http://schemas.microsoft.com/office/drawing/2014/main" id="{9CB2B06C-90F5-0647-B11D-A7AFEA656E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13112" y="1000252"/>
            <a:ext cx="5562600" cy="88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65255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D015B-9717-D345-9691-A63EA42EFF97}"/>
              </a:ext>
            </a:extLst>
          </p:cNvPr>
          <p:cNvSpPr>
            <a:spLocks noGrp="1"/>
          </p:cNvSpPr>
          <p:nvPr>
            <p:ph type="title"/>
          </p:nvPr>
        </p:nvSpPr>
        <p:spPr/>
        <p:txBody>
          <a:bodyPr/>
          <a:lstStyle/>
          <a:p>
            <a:r>
              <a:rPr lang="en-US" dirty="0"/>
              <a:t>use cases</a:t>
            </a:r>
          </a:p>
        </p:txBody>
      </p:sp>
      <p:sp>
        <p:nvSpPr>
          <p:cNvPr id="3" name="Content Placeholder 2">
            <a:extLst>
              <a:ext uri="{FF2B5EF4-FFF2-40B4-BE49-F238E27FC236}">
                <a16:creationId xmlns:a16="http://schemas.microsoft.com/office/drawing/2014/main" id="{3EF9174B-0EEF-7544-9834-8FAF8F35500B}"/>
              </a:ext>
            </a:extLst>
          </p:cNvPr>
          <p:cNvSpPr>
            <a:spLocks noGrp="1"/>
          </p:cNvSpPr>
          <p:nvPr>
            <p:ph idx="1"/>
          </p:nvPr>
        </p:nvSpPr>
        <p:spPr/>
        <p:txBody>
          <a:bodyPr>
            <a:normAutofit fontScale="92500" lnSpcReduction="20000"/>
          </a:bodyPr>
          <a:lstStyle/>
          <a:p>
            <a:r>
              <a:rPr lang="en-US" dirty="0">
                <a:effectLst/>
              </a:rPr>
              <a:t>Typos-squatting</a:t>
            </a:r>
          </a:p>
          <a:p>
            <a:r>
              <a:rPr lang="en-US" dirty="0">
                <a:effectLst/>
              </a:rPr>
              <a:t>Impersonation</a:t>
            </a:r>
          </a:p>
          <a:p>
            <a:r>
              <a:rPr lang="en-US" dirty="0">
                <a:effectLst/>
              </a:rPr>
              <a:t>Phishing pages</a:t>
            </a:r>
          </a:p>
          <a:p>
            <a:r>
              <a:rPr lang="en-US" dirty="0">
                <a:effectLst/>
              </a:rPr>
              <a:t>Rogue MX host detection</a:t>
            </a:r>
          </a:p>
          <a:p>
            <a:r>
              <a:rPr lang="en-US" dirty="0">
                <a:effectLst/>
              </a:rPr>
              <a:t>Pre-attack indicators</a:t>
            </a:r>
          </a:p>
          <a:p>
            <a:r>
              <a:rPr lang="en-US" dirty="0">
                <a:effectLst/>
              </a:rPr>
              <a:t>Enhance SIEM indicators</a:t>
            </a:r>
          </a:p>
          <a:p>
            <a:pPr lvl="1"/>
            <a:r>
              <a:rPr lang="en-US" dirty="0">
                <a:effectLst/>
                <a:hlinkClick r:id="rId2"/>
              </a:rPr>
              <a:t>https://www.splunk.com/en_us/blog/security/detecting-typosquatting-phishing-and-corporate-espionage-with-enterprise-security-content-update-s-brand-abuse-monitoring-analytic-story.html</a:t>
            </a:r>
            <a:endParaRPr lang="en-US" dirty="0">
              <a:effectLst/>
            </a:endParaRPr>
          </a:p>
        </p:txBody>
      </p:sp>
    </p:spTree>
    <p:extLst>
      <p:ext uri="{BB962C8B-B14F-4D97-AF65-F5344CB8AC3E}">
        <p14:creationId xmlns:p14="http://schemas.microsoft.com/office/powerpoint/2010/main" val="12912643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0ED35-BB4B-FE44-8DCC-9649918C87B0}"/>
              </a:ext>
            </a:extLst>
          </p:cNvPr>
          <p:cNvSpPr>
            <a:spLocks noGrp="1"/>
          </p:cNvSpPr>
          <p:nvPr>
            <p:ph type="title"/>
          </p:nvPr>
        </p:nvSpPr>
        <p:spPr/>
        <p:txBody>
          <a:bodyPr/>
          <a:lstStyle/>
          <a:p>
            <a:r>
              <a:rPr lang="en-US" dirty="0"/>
              <a:t>User Interface</a:t>
            </a:r>
          </a:p>
        </p:txBody>
      </p:sp>
      <p:sp>
        <p:nvSpPr>
          <p:cNvPr id="3" name="Content Placeholder 2">
            <a:extLst>
              <a:ext uri="{FF2B5EF4-FFF2-40B4-BE49-F238E27FC236}">
                <a16:creationId xmlns:a16="http://schemas.microsoft.com/office/drawing/2014/main" id="{BC823838-3CE7-0B4A-A6FC-7B959DBD1905}"/>
              </a:ext>
            </a:extLst>
          </p:cNvPr>
          <p:cNvSpPr>
            <a:spLocks noGrp="1"/>
          </p:cNvSpPr>
          <p:nvPr>
            <p:ph idx="1"/>
          </p:nvPr>
        </p:nvSpPr>
        <p:spPr/>
        <p:txBody>
          <a:bodyPr>
            <a:normAutofit fontScale="92500"/>
          </a:bodyPr>
          <a:lstStyle/>
          <a:p>
            <a:r>
              <a:rPr lang="en-US" dirty="0">
                <a:effectLst/>
              </a:rPr>
              <a:t>CLI</a:t>
            </a:r>
          </a:p>
          <a:p>
            <a:pPr lvl="1"/>
            <a:r>
              <a:rPr lang="en-US" dirty="0">
                <a:effectLst/>
              </a:rPr>
              <a:t>Python3 based</a:t>
            </a:r>
          </a:p>
          <a:p>
            <a:pPr lvl="1"/>
            <a:r>
              <a:rPr lang="en-US" dirty="0">
                <a:effectLst/>
              </a:rPr>
              <a:t>Requirements</a:t>
            </a:r>
          </a:p>
          <a:p>
            <a:pPr lvl="2"/>
            <a:r>
              <a:rPr lang="en-US" dirty="0"/>
              <a:t>python3-dnspython python3-tld python3-geoip python3-whois python3-requests python3-ssdeep</a:t>
            </a:r>
            <a:endParaRPr lang="en-US" dirty="0">
              <a:effectLst/>
            </a:endParaRPr>
          </a:p>
          <a:p>
            <a:pPr lvl="1"/>
            <a:r>
              <a:rPr lang="en-US" dirty="0">
                <a:effectLst/>
              </a:rPr>
              <a:t>Native, Brew (macOS) &amp; Windows Subsystem for Linux (WSL)</a:t>
            </a:r>
          </a:p>
          <a:p>
            <a:r>
              <a:rPr lang="en-US" dirty="0">
                <a:effectLst/>
              </a:rPr>
              <a:t>Web Interface</a:t>
            </a:r>
          </a:p>
          <a:p>
            <a:pPr lvl="1"/>
            <a:r>
              <a:rPr lang="en-US" dirty="0" err="1">
                <a:effectLst/>
              </a:rPr>
              <a:t>dnstwist</a:t>
            </a:r>
            <a:r>
              <a:rPr lang="en-US" dirty="0">
                <a:effectLst/>
              </a:rPr>
              <a:t> - phishing domain scanner, </a:t>
            </a:r>
            <a:r>
              <a:rPr lang="en-US" dirty="0">
                <a:effectLst/>
                <a:hlinkClick r:id="rId2"/>
              </a:rPr>
              <a:t>https://dnstwist.it/</a:t>
            </a:r>
            <a:endParaRPr lang="en-US" dirty="0">
              <a:effectLst/>
            </a:endParaRPr>
          </a:p>
          <a:p>
            <a:pPr lvl="1"/>
            <a:r>
              <a:rPr lang="en-US" dirty="0" err="1">
                <a:effectLst/>
              </a:rPr>
              <a:t>dnstwister</a:t>
            </a:r>
            <a:r>
              <a:rPr lang="en-US" dirty="0">
                <a:effectLst/>
              </a:rPr>
              <a:t> - </a:t>
            </a:r>
            <a:r>
              <a:rPr lang="en-US" dirty="0">
                <a:effectLst/>
                <a:hlinkClick r:id="rId3"/>
              </a:rPr>
              <a:t>https://dnstwister.report/</a:t>
            </a:r>
            <a:endParaRPr lang="en-US" dirty="0">
              <a:effectLst/>
            </a:endParaRPr>
          </a:p>
        </p:txBody>
      </p:sp>
    </p:spTree>
    <p:extLst>
      <p:ext uri="{BB962C8B-B14F-4D97-AF65-F5344CB8AC3E}">
        <p14:creationId xmlns:p14="http://schemas.microsoft.com/office/powerpoint/2010/main" val="4035521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142EA-37C9-CD41-B8DF-9D254B8EAA31}"/>
              </a:ext>
            </a:extLst>
          </p:cNvPr>
          <p:cNvSpPr>
            <a:spLocks noGrp="1"/>
          </p:cNvSpPr>
          <p:nvPr>
            <p:ph type="title"/>
          </p:nvPr>
        </p:nvSpPr>
        <p:spPr/>
        <p:txBody>
          <a:bodyPr/>
          <a:lstStyle/>
          <a:p>
            <a:r>
              <a:rPr lang="en-US" dirty="0"/>
              <a:t>Common CLI switches</a:t>
            </a:r>
          </a:p>
        </p:txBody>
      </p:sp>
      <p:sp>
        <p:nvSpPr>
          <p:cNvPr id="3" name="Content Placeholder 2">
            <a:extLst>
              <a:ext uri="{FF2B5EF4-FFF2-40B4-BE49-F238E27FC236}">
                <a16:creationId xmlns:a16="http://schemas.microsoft.com/office/drawing/2014/main" id="{8DDDBB8F-8EF8-3D4A-B9CB-5028F93262C1}"/>
              </a:ext>
            </a:extLst>
          </p:cNvPr>
          <p:cNvSpPr>
            <a:spLocks noGrp="1"/>
          </p:cNvSpPr>
          <p:nvPr>
            <p:ph idx="1"/>
          </p:nvPr>
        </p:nvSpPr>
        <p:spPr/>
        <p:txBody>
          <a:bodyPr/>
          <a:lstStyle/>
          <a:p>
            <a:r>
              <a:rPr lang="en-US" dirty="0">
                <a:effectLst/>
              </a:rPr>
              <a:t>-m, check if MX can be used to intercept emails</a:t>
            </a:r>
          </a:p>
          <a:p>
            <a:r>
              <a:rPr lang="en-US" dirty="0">
                <a:effectLst/>
              </a:rPr>
              <a:t>-r, show only registered domains</a:t>
            </a:r>
          </a:p>
          <a:p>
            <a:r>
              <a:rPr lang="en-US" dirty="0">
                <a:effectLst/>
              </a:rPr>
              <a:t>-s, compare fuzzy hash of seed domain web page to others discovered</a:t>
            </a:r>
          </a:p>
          <a:p>
            <a:r>
              <a:rPr lang="en-US" dirty="0">
                <a:effectLst/>
              </a:rPr>
              <a:t>-w, creation date lookup from </a:t>
            </a:r>
            <a:r>
              <a:rPr lang="en-US" dirty="0" err="1">
                <a:effectLst/>
              </a:rPr>
              <a:t>WhoIS</a:t>
            </a:r>
            <a:endParaRPr lang="en-US" dirty="0">
              <a:effectLst/>
            </a:endParaRPr>
          </a:p>
          <a:p>
            <a:r>
              <a:rPr lang="en-US" dirty="0">
                <a:effectLst/>
              </a:rPr>
              <a:t>-f, output to file (csv, json, list)</a:t>
            </a:r>
          </a:p>
          <a:p>
            <a:r>
              <a:rPr lang="en-US" dirty="0">
                <a:effectLst/>
              </a:rPr>
              <a:t>-g, geo-</a:t>
            </a:r>
            <a:r>
              <a:rPr lang="en-US" dirty="0" err="1">
                <a:effectLst/>
              </a:rPr>
              <a:t>ip</a:t>
            </a:r>
            <a:r>
              <a:rPr lang="en-US" dirty="0">
                <a:effectLst/>
              </a:rPr>
              <a:t> lookup of resolved IP (no longer works, was helpful when it did)</a:t>
            </a:r>
          </a:p>
        </p:txBody>
      </p:sp>
    </p:spTree>
    <p:extLst>
      <p:ext uri="{BB962C8B-B14F-4D97-AF65-F5344CB8AC3E}">
        <p14:creationId xmlns:p14="http://schemas.microsoft.com/office/powerpoint/2010/main" val="26228825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A874F1-AF58-7847-8485-043431A5F63D}"/>
              </a:ext>
            </a:extLst>
          </p:cNvPr>
          <p:cNvSpPr>
            <a:spLocks noGrp="1"/>
          </p:cNvSpPr>
          <p:nvPr>
            <p:ph type="title"/>
          </p:nvPr>
        </p:nvSpPr>
        <p:spPr/>
        <p:txBody>
          <a:bodyPr/>
          <a:lstStyle/>
          <a:p>
            <a:r>
              <a:rPr lang="en-US" dirty="0"/>
              <a:t>DEMO Time!</a:t>
            </a:r>
          </a:p>
        </p:txBody>
      </p:sp>
      <p:sp>
        <p:nvSpPr>
          <p:cNvPr id="3" name="Content Placeholder 2">
            <a:extLst>
              <a:ext uri="{FF2B5EF4-FFF2-40B4-BE49-F238E27FC236}">
                <a16:creationId xmlns:a16="http://schemas.microsoft.com/office/drawing/2014/main" id="{4367A8A6-8228-FB4B-A3FB-50B9C7CE5D83}"/>
              </a:ext>
            </a:extLst>
          </p:cNvPr>
          <p:cNvSpPr>
            <a:spLocks noGrp="1"/>
          </p:cNvSpPr>
          <p:nvPr>
            <p:ph idx="1"/>
          </p:nvPr>
        </p:nvSpPr>
        <p:spPr/>
        <p:txBody>
          <a:bodyPr/>
          <a:lstStyle/>
          <a:p>
            <a:r>
              <a:rPr lang="en-US" dirty="0">
                <a:effectLst/>
              </a:rPr>
              <a:t>CLI</a:t>
            </a:r>
          </a:p>
          <a:p>
            <a:pPr lvl="1"/>
            <a:r>
              <a:rPr lang="en-US" dirty="0" err="1">
                <a:effectLst/>
              </a:rPr>
              <a:t>google.com</a:t>
            </a:r>
            <a:endParaRPr lang="en-US" dirty="0">
              <a:effectLst/>
            </a:endParaRPr>
          </a:p>
          <a:p>
            <a:pPr lvl="1"/>
            <a:r>
              <a:rPr lang="en-US" dirty="0" err="1">
                <a:effectLst/>
              </a:rPr>
              <a:t>microsoft.com</a:t>
            </a:r>
            <a:endParaRPr lang="en-US" dirty="0">
              <a:effectLst/>
            </a:endParaRPr>
          </a:p>
          <a:p>
            <a:pPr lvl="1"/>
            <a:r>
              <a:rPr lang="en-US" dirty="0" err="1">
                <a:effectLst/>
              </a:rPr>
              <a:t>leonardo-drs.com</a:t>
            </a:r>
            <a:endParaRPr lang="en-US" dirty="0">
              <a:effectLst/>
            </a:endParaRPr>
          </a:p>
          <a:p>
            <a:r>
              <a:rPr lang="en-US" dirty="0" err="1">
                <a:effectLst/>
              </a:rPr>
              <a:t>dnstwist</a:t>
            </a:r>
            <a:r>
              <a:rPr lang="en-US" dirty="0">
                <a:effectLst/>
              </a:rPr>
              <a:t> - phishing domain scanner, </a:t>
            </a:r>
            <a:r>
              <a:rPr lang="en-US" dirty="0">
                <a:effectLst/>
                <a:hlinkClick r:id="rId2"/>
              </a:rPr>
              <a:t>https://dnstwist.it/</a:t>
            </a:r>
            <a:endParaRPr lang="en-US" dirty="0">
              <a:effectLst/>
            </a:endParaRPr>
          </a:p>
          <a:p>
            <a:r>
              <a:rPr lang="en-US" dirty="0" err="1">
                <a:effectLst/>
              </a:rPr>
              <a:t>dnstwister</a:t>
            </a:r>
            <a:r>
              <a:rPr lang="en-US" dirty="0">
                <a:effectLst/>
              </a:rPr>
              <a:t> - </a:t>
            </a:r>
            <a:r>
              <a:rPr lang="en-US" dirty="0">
                <a:effectLst/>
                <a:hlinkClick r:id="rId3"/>
              </a:rPr>
              <a:t>https://dnstwister.report/</a:t>
            </a:r>
            <a:endParaRPr lang="en-US" dirty="0">
              <a:effectLst/>
            </a:endParaRPr>
          </a:p>
          <a:p>
            <a:endParaRPr lang="en-US" dirty="0"/>
          </a:p>
        </p:txBody>
      </p:sp>
    </p:spTree>
    <p:extLst>
      <p:ext uri="{BB962C8B-B14F-4D97-AF65-F5344CB8AC3E}">
        <p14:creationId xmlns:p14="http://schemas.microsoft.com/office/powerpoint/2010/main" val="28165136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BE2029-6338-4A4C-933E-1EDC9E76401F}"/>
              </a:ext>
            </a:extLst>
          </p:cNvPr>
          <p:cNvSpPr>
            <a:spLocks noGrp="1"/>
          </p:cNvSpPr>
          <p:nvPr>
            <p:ph type="title"/>
          </p:nvPr>
        </p:nvSpPr>
        <p:spPr/>
        <p:txBody>
          <a:bodyPr/>
          <a:lstStyle/>
          <a:p>
            <a:r>
              <a:rPr lang="en-US" dirty="0"/>
              <a:t>Where do we go from here?</a:t>
            </a:r>
          </a:p>
        </p:txBody>
      </p:sp>
      <p:sp>
        <p:nvSpPr>
          <p:cNvPr id="3" name="Content Placeholder 2">
            <a:extLst>
              <a:ext uri="{FF2B5EF4-FFF2-40B4-BE49-F238E27FC236}">
                <a16:creationId xmlns:a16="http://schemas.microsoft.com/office/drawing/2014/main" id="{D77C4EA6-9A12-174B-9EF6-22ADE3B15812}"/>
              </a:ext>
            </a:extLst>
          </p:cNvPr>
          <p:cNvSpPr>
            <a:spLocks noGrp="1"/>
          </p:cNvSpPr>
          <p:nvPr>
            <p:ph idx="1"/>
          </p:nvPr>
        </p:nvSpPr>
        <p:spPr/>
        <p:txBody>
          <a:bodyPr/>
          <a:lstStyle/>
          <a:p>
            <a:r>
              <a:rPr lang="en-US" dirty="0">
                <a:effectLst/>
              </a:rPr>
              <a:t>Regular searches</a:t>
            </a:r>
          </a:p>
          <a:p>
            <a:r>
              <a:rPr lang="en-US" dirty="0">
                <a:effectLst/>
              </a:rPr>
              <a:t>Blocking and alerting from web proxy, email proxy, firewalls</a:t>
            </a:r>
          </a:p>
          <a:p>
            <a:r>
              <a:rPr lang="en-US" dirty="0">
                <a:effectLst/>
              </a:rPr>
              <a:t>Enhance SIEM detections</a:t>
            </a:r>
          </a:p>
          <a:p>
            <a:r>
              <a:rPr lang="en-US" dirty="0">
                <a:effectLst/>
              </a:rPr>
              <a:t>Request domain takedowns</a:t>
            </a:r>
          </a:p>
        </p:txBody>
      </p:sp>
    </p:spTree>
    <p:extLst>
      <p:ext uri="{BB962C8B-B14F-4D97-AF65-F5344CB8AC3E}">
        <p14:creationId xmlns:p14="http://schemas.microsoft.com/office/powerpoint/2010/main" val="1335850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403412-0E58-C441-A7A5-F05BD7D6F7C4}"/>
              </a:ext>
            </a:extLst>
          </p:cNvPr>
          <p:cNvSpPr>
            <a:spLocks noGrp="1"/>
          </p:cNvSpPr>
          <p:nvPr>
            <p:ph type="title"/>
          </p:nvPr>
        </p:nvSpPr>
        <p:spPr/>
        <p:txBody>
          <a:bodyPr/>
          <a:lstStyle/>
          <a:p>
            <a:r>
              <a:rPr lang="en-US" dirty="0"/>
              <a:t>WHOAMI</a:t>
            </a:r>
          </a:p>
        </p:txBody>
      </p:sp>
      <p:sp>
        <p:nvSpPr>
          <p:cNvPr id="5" name="Content Placeholder 4">
            <a:extLst>
              <a:ext uri="{FF2B5EF4-FFF2-40B4-BE49-F238E27FC236}">
                <a16:creationId xmlns:a16="http://schemas.microsoft.com/office/drawing/2014/main" id="{AB594A08-B3B4-824D-84F1-15F202B27243}"/>
              </a:ext>
            </a:extLst>
          </p:cNvPr>
          <p:cNvSpPr>
            <a:spLocks noGrp="1"/>
          </p:cNvSpPr>
          <p:nvPr>
            <p:ph idx="1"/>
          </p:nvPr>
        </p:nvSpPr>
        <p:spPr/>
        <p:txBody>
          <a:bodyPr/>
          <a:lstStyle/>
          <a:p>
            <a:r>
              <a:rPr lang="en-US" dirty="0"/>
              <a:t>Director of Cyber Security Operations for Leonardo DRS</a:t>
            </a:r>
          </a:p>
          <a:p>
            <a:r>
              <a:rPr lang="en-US" dirty="0"/>
              <a:t>23+ years of experience in IT &amp; Security</a:t>
            </a:r>
          </a:p>
          <a:p>
            <a:r>
              <a:rPr lang="en-US" dirty="0"/>
              <a:t>Blue Teamer/Network Defender</a:t>
            </a:r>
          </a:p>
          <a:p>
            <a:r>
              <a:rPr lang="en-US" dirty="0"/>
              <a:t>SOC, Incident Response, Security Architecture, Forensics, Insider Threat</a:t>
            </a:r>
          </a:p>
          <a:p>
            <a:r>
              <a:rPr lang="en-US" dirty="0"/>
              <a:t>Bourbon, Beer, Running, Hiking &amp; Music are some of my passions</a:t>
            </a:r>
          </a:p>
          <a:p>
            <a:endParaRPr lang="en-US" dirty="0"/>
          </a:p>
        </p:txBody>
      </p:sp>
    </p:spTree>
    <p:extLst>
      <p:ext uri="{BB962C8B-B14F-4D97-AF65-F5344CB8AC3E}">
        <p14:creationId xmlns:p14="http://schemas.microsoft.com/office/powerpoint/2010/main" val="14643510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4D0842C-81A7-AC45-A83E-1CDEDDB6D153}"/>
              </a:ext>
            </a:extLst>
          </p:cNvPr>
          <p:cNvSpPr>
            <a:spLocks noGrp="1"/>
          </p:cNvSpPr>
          <p:nvPr>
            <p:ph type="ctrTitle"/>
          </p:nvPr>
        </p:nvSpPr>
        <p:spPr>
          <a:xfrm>
            <a:off x="1751012" y="115825"/>
            <a:ext cx="8676222" cy="2292096"/>
          </a:xfrm>
        </p:spPr>
        <p:txBody>
          <a:bodyPr/>
          <a:lstStyle/>
          <a:p>
            <a:r>
              <a:rPr lang="en-US" dirty="0"/>
              <a:t>Questions?</a:t>
            </a:r>
          </a:p>
        </p:txBody>
      </p:sp>
      <p:sp>
        <p:nvSpPr>
          <p:cNvPr id="5" name="Subtitle 4">
            <a:extLst>
              <a:ext uri="{FF2B5EF4-FFF2-40B4-BE49-F238E27FC236}">
                <a16:creationId xmlns:a16="http://schemas.microsoft.com/office/drawing/2014/main" id="{6BC3D979-2CB8-154D-93D5-45A098B0C09F}"/>
              </a:ext>
            </a:extLst>
          </p:cNvPr>
          <p:cNvSpPr>
            <a:spLocks noGrp="1"/>
          </p:cNvSpPr>
          <p:nvPr>
            <p:ph type="subTitle" idx="1"/>
          </p:nvPr>
        </p:nvSpPr>
        <p:spPr>
          <a:xfrm>
            <a:off x="1757889" y="2510028"/>
            <a:ext cx="8676222" cy="1905000"/>
          </a:xfrm>
        </p:spPr>
        <p:txBody>
          <a:bodyPr/>
          <a:lstStyle/>
          <a:p>
            <a:r>
              <a:rPr lang="en-US" dirty="0"/>
              <a:t>Time to get twisted!</a:t>
            </a:r>
          </a:p>
        </p:txBody>
      </p:sp>
      <p:pic>
        <p:nvPicPr>
          <p:cNvPr id="6146" name="Picture 2">
            <a:extLst>
              <a:ext uri="{FF2B5EF4-FFF2-40B4-BE49-F238E27FC236}">
                <a16:creationId xmlns:a16="http://schemas.microsoft.com/office/drawing/2014/main" id="{B19F8EF7-35F2-F542-921D-DBDDA4834D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92227" y="3036614"/>
            <a:ext cx="5193792" cy="3583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65977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0F539-90C4-3543-A63E-7FE89C6DF11E}"/>
              </a:ext>
            </a:extLst>
          </p:cNvPr>
          <p:cNvSpPr>
            <a:spLocks noGrp="1"/>
          </p:cNvSpPr>
          <p:nvPr>
            <p:ph type="title"/>
          </p:nvPr>
        </p:nvSpPr>
        <p:spPr/>
        <p:txBody>
          <a:bodyPr/>
          <a:lstStyle/>
          <a:p>
            <a:r>
              <a:rPr lang="en-US" dirty="0"/>
              <a:t>Reference</a:t>
            </a:r>
          </a:p>
        </p:txBody>
      </p:sp>
      <p:sp>
        <p:nvSpPr>
          <p:cNvPr id="3" name="Content Placeholder 2">
            <a:extLst>
              <a:ext uri="{FF2B5EF4-FFF2-40B4-BE49-F238E27FC236}">
                <a16:creationId xmlns:a16="http://schemas.microsoft.com/office/drawing/2014/main" id="{6F18A11D-1383-CC4B-A365-A98777A47A13}"/>
              </a:ext>
            </a:extLst>
          </p:cNvPr>
          <p:cNvSpPr>
            <a:spLocks noGrp="1"/>
          </p:cNvSpPr>
          <p:nvPr>
            <p:ph idx="1"/>
          </p:nvPr>
        </p:nvSpPr>
        <p:spPr/>
        <p:txBody>
          <a:bodyPr>
            <a:normAutofit fontScale="92500" lnSpcReduction="20000"/>
          </a:bodyPr>
          <a:lstStyle/>
          <a:p>
            <a:r>
              <a:rPr lang="en-US" dirty="0">
                <a:effectLst/>
              </a:rPr>
              <a:t>Infection Monkey</a:t>
            </a:r>
          </a:p>
          <a:p>
            <a:pPr lvl="1"/>
            <a:r>
              <a:rPr lang="en-US" dirty="0">
                <a:effectLst/>
                <a:hlinkClick r:id="rId2"/>
              </a:rPr>
              <a:t>https://www.guardicore.com/infectionmonkey/</a:t>
            </a:r>
            <a:endParaRPr lang="en-US" dirty="0">
              <a:effectLst/>
            </a:endParaRPr>
          </a:p>
          <a:p>
            <a:pPr lvl="1"/>
            <a:r>
              <a:rPr lang="en-US" dirty="0">
                <a:effectLst/>
                <a:hlinkClick r:id="rId3"/>
              </a:rPr>
              <a:t>https://www.guardicore.com/infectionmonkey/docs/usage/getting-started/</a:t>
            </a:r>
            <a:endParaRPr lang="en-US" dirty="0">
              <a:effectLst/>
            </a:endParaRPr>
          </a:p>
          <a:p>
            <a:pPr lvl="1"/>
            <a:r>
              <a:rPr lang="en-US" dirty="0">
                <a:effectLst/>
                <a:hlinkClick r:id="rId4"/>
              </a:rPr>
              <a:t>https://www.guardicore.com/infectionmonkey/wfh.html</a:t>
            </a:r>
            <a:endParaRPr lang="en-US" dirty="0">
              <a:effectLst/>
            </a:endParaRPr>
          </a:p>
          <a:p>
            <a:r>
              <a:rPr lang="en-US" dirty="0" err="1">
                <a:effectLst/>
              </a:rPr>
              <a:t>DNStwist</a:t>
            </a:r>
            <a:endParaRPr lang="en-US" dirty="0">
              <a:effectLst/>
            </a:endParaRPr>
          </a:p>
          <a:p>
            <a:pPr lvl="1"/>
            <a:r>
              <a:rPr lang="en-US" dirty="0">
                <a:effectLst/>
                <a:hlinkClick r:id="rId5"/>
              </a:rPr>
              <a:t>https://github.com/elceef/dnstwist</a:t>
            </a:r>
            <a:endParaRPr lang="en-US" dirty="0">
              <a:effectLst/>
            </a:endParaRPr>
          </a:p>
          <a:p>
            <a:r>
              <a:rPr lang="en-US" dirty="0">
                <a:effectLst/>
              </a:rPr>
              <a:t>Test VMs</a:t>
            </a:r>
          </a:p>
          <a:p>
            <a:pPr lvl="1"/>
            <a:r>
              <a:rPr lang="en-US" dirty="0">
                <a:effectLst/>
                <a:hlinkClick r:id="rId6"/>
              </a:rPr>
              <a:t>https://developer.microsoft.com/en-us/windows/downloads/virtual-machines/</a:t>
            </a:r>
            <a:endParaRPr lang="en-US" dirty="0">
              <a:effectLst/>
            </a:endParaRPr>
          </a:p>
          <a:p>
            <a:pPr lvl="1"/>
            <a:r>
              <a:rPr lang="en-US" dirty="0">
                <a:effectLst/>
                <a:hlinkClick r:id="rId7"/>
              </a:rPr>
              <a:t>https://developer.microsoft.com/en-us/microsoft-edge/tools/vms/</a:t>
            </a:r>
            <a:endParaRPr lang="en-US" dirty="0">
              <a:effectLst/>
            </a:endParaRPr>
          </a:p>
        </p:txBody>
      </p:sp>
    </p:spTree>
    <p:extLst>
      <p:ext uri="{BB962C8B-B14F-4D97-AF65-F5344CB8AC3E}">
        <p14:creationId xmlns:p14="http://schemas.microsoft.com/office/powerpoint/2010/main" val="10158768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90A26-6D8D-2F49-AEE4-C81F2A8426B5}"/>
              </a:ext>
            </a:extLst>
          </p:cNvPr>
          <p:cNvSpPr>
            <a:spLocks noGrp="1"/>
          </p:cNvSpPr>
          <p:nvPr>
            <p:ph type="title"/>
          </p:nvPr>
        </p:nvSpPr>
        <p:spPr/>
        <p:txBody>
          <a:bodyPr>
            <a:normAutofit/>
          </a:bodyPr>
          <a:lstStyle/>
          <a:p>
            <a:pPr algn="ctr"/>
            <a:r>
              <a:rPr lang="en-US" sz="3600" dirty="0"/>
              <a:t>Empowering individuals and organizations to protect themselves and fight the good fight!</a:t>
            </a:r>
          </a:p>
        </p:txBody>
      </p:sp>
    </p:spTree>
    <p:extLst>
      <p:ext uri="{BB962C8B-B14F-4D97-AF65-F5344CB8AC3E}">
        <p14:creationId xmlns:p14="http://schemas.microsoft.com/office/powerpoint/2010/main" val="3914726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1C185-692C-3744-8496-55CB1299DD07}"/>
              </a:ext>
            </a:extLst>
          </p:cNvPr>
          <p:cNvSpPr>
            <a:spLocks noGrp="1"/>
          </p:cNvSpPr>
          <p:nvPr>
            <p:ph type="title"/>
          </p:nvPr>
        </p:nvSpPr>
        <p:spPr/>
        <p:txBody>
          <a:bodyPr/>
          <a:lstStyle/>
          <a:p>
            <a:r>
              <a:rPr lang="en-US" dirty="0"/>
              <a:t>disclaimer</a:t>
            </a:r>
          </a:p>
        </p:txBody>
      </p:sp>
      <p:sp>
        <p:nvSpPr>
          <p:cNvPr id="3" name="Content Placeholder 2">
            <a:extLst>
              <a:ext uri="{FF2B5EF4-FFF2-40B4-BE49-F238E27FC236}">
                <a16:creationId xmlns:a16="http://schemas.microsoft.com/office/drawing/2014/main" id="{DC418AC1-D197-6B4D-95DB-3B518036F92B}"/>
              </a:ext>
            </a:extLst>
          </p:cNvPr>
          <p:cNvSpPr>
            <a:spLocks noGrp="1"/>
          </p:cNvSpPr>
          <p:nvPr>
            <p:ph idx="1"/>
          </p:nvPr>
        </p:nvSpPr>
        <p:spPr/>
        <p:txBody>
          <a:bodyPr/>
          <a:lstStyle/>
          <a:p>
            <a:pPr marL="0" indent="0">
              <a:buNone/>
            </a:pPr>
            <a:r>
              <a:rPr lang="en-US" dirty="0"/>
              <a:t>“The opinions expressed in this presentation and on the following slides are solely those of the presenter and not necessarily those of the presenter’s employer. The presenter’s employer does not guarantee the accuracy or reliability of the information provided herein.”</a:t>
            </a:r>
          </a:p>
        </p:txBody>
      </p:sp>
    </p:spTree>
    <p:extLst>
      <p:ext uri="{BB962C8B-B14F-4D97-AF65-F5344CB8AC3E}">
        <p14:creationId xmlns:p14="http://schemas.microsoft.com/office/powerpoint/2010/main" val="9250920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A9E555-ACA6-8841-B406-CFCAA66A7481}"/>
              </a:ext>
            </a:extLst>
          </p:cNvPr>
          <p:cNvSpPr>
            <a:spLocks noGrp="1"/>
          </p:cNvSpPr>
          <p:nvPr>
            <p:ph idx="1"/>
          </p:nvPr>
        </p:nvSpPr>
        <p:spPr/>
        <p:txBody>
          <a:bodyPr>
            <a:normAutofit fontScale="85000" lnSpcReduction="10000"/>
          </a:bodyPr>
          <a:lstStyle/>
          <a:p>
            <a:r>
              <a:rPr lang="en-US" dirty="0"/>
              <a:t>Red Team in-a-box (entry-level)</a:t>
            </a:r>
          </a:p>
          <a:p>
            <a:r>
              <a:rPr lang="en-US" dirty="0"/>
              <a:t>Created by </a:t>
            </a:r>
            <a:r>
              <a:rPr lang="en-US" dirty="0" err="1"/>
              <a:t>Guardicore</a:t>
            </a:r>
            <a:endParaRPr lang="en-US" dirty="0"/>
          </a:p>
          <a:p>
            <a:pPr lvl="1"/>
            <a:r>
              <a:rPr lang="en-US" dirty="0"/>
              <a:t>Specializes in network segmentation for traditional, cloud and hybrid networks</a:t>
            </a:r>
          </a:p>
          <a:p>
            <a:r>
              <a:rPr lang="en-US" dirty="0"/>
              <a:t>Open source attack simulation tool</a:t>
            </a:r>
          </a:p>
          <a:p>
            <a:pPr lvl="1"/>
            <a:r>
              <a:rPr lang="en-US" dirty="0">
                <a:hlinkClick r:id="rId2"/>
              </a:rPr>
              <a:t>https://github.com/guardicore/monkey</a:t>
            </a:r>
            <a:endParaRPr lang="en-US" dirty="0"/>
          </a:p>
          <a:p>
            <a:r>
              <a:rPr lang="en-US" dirty="0"/>
              <a:t>Web-based and easy to use</a:t>
            </a:r>
          </a:p>
          <a:p>
            <a:r>
              <a:rPr lang="en-US" dirty="0"/>
              <a:t>Similar to Netflix’s Chaos Monkey</a:t>
            </a:r>
          </a:p>
          <a:p>
            <a:pPr lvl="1"/>
            <a:r>
              <a:rPr lang="en-US" dirty="0"/>
              <a:t>Randomly terminates production services to test resiliency</a:t>
            </a:r>
          </a:p>
          <a:p>
            <a:pPr lvl="1"/>
            <a:r>
              <a:rPr lang="en-US" dirty="0">
                <a:effectLst/>
                <a:hlinkClick r:id="rId3"/>
              </a:rPr>
              <a:t>https://netflix.github.io/chaosmonkey/</a:t>
            </a:r>
            <a:endParaRPr lang="en-US" dirty="0"/>
          </a:p>
        </p:txBody>
      </p:sp>
      <p:pic>
        <p:nvPicPr>
          <p:cNvPr id="11" name="Picture 10">
            <a:extLst>
              <a:ext uri="{FF2B5EF4-FFF2-40B4-BE49-F238E27FC236}">
                <a16:creationId xmlns:a16="http://schemas.microsoft.com/office/drawing/2014/main" id="{681E351E-276B-2C4B-A789-654E085C1356}"/>
              </a:ext>
            </a:extLst>
          </p:cNvPr>
          <p:cNvPicPr>
            <a:picLocks noChangeAspect="1"/>
          </p:cNvPicPr>
          <p:nvPr/>
        </p:nvPicPr>
        <p:blipFill>
          <a:blip r:embed="rId4"/>
          <a:stretch>
            <a:fillRect/>
          </a:stretch>
        </p:blipFill>
        <p:spPr>
          <a:xfrm>
            <a:off x="4603663" y="647322"/>
            <a:ext cx="2981497" cy="1829555"/>
          </a:xfrm>
          <a:prstGeom prst="rect">
            <a:avLst/>
          </a:prstGeom>
        </p:spPr>
      </p:pic>
    </p:spTree>
    <p:extLst>
      <p:ext uri="{BB962C8B-B14F-4D97-AF65-F5344CB8AC3E}">
        <p14:creationId xmlns:p14="http://schemas.microsoft.com/office/powerpoint/2010/main" val="3904696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14418-463D-694F-8894-164B0B363EDF}"/>
              </a:ext>
            </a:extLst>
          </p:cNvPr>
          <p:cNvSpPr>
            <a:spLocks noGrp="1"/>
          </p:cNvSpPr>
          <p:nvPr>
            <p:ph type="title"/>
          </p:nvPr>
        </p:nvSpPr>
        <p:spPr/>
        <p:txBody>
          <a:bodyPr/>
          <a:lstStyle/>
          <a:p>
            <a:r>
              <a:rPr lang="en-US" dirty="0"/>
              <a:t>use cases</a:t>
            </a:r>
          </a:p>
        </p:txBody>
      </p:sp>
      <p:sp>
        <p:nvSpPr>
          <p:cNvPr id="3" name="Content Placeholder 2">
            <a:extLst>
              <a:ext uri="{FF2B5EF4-FFF2-40B4-BE49-F238E27FC236}">
                <a16:creationId xmlns:a16="http://schemas.microsoft.com/office/drawing/2014/main" id="{CD6E27C9-7212-DE48-ADBE-F03CF1335BC5}"/>
              </a:ext>
            </a:extLst>
          </p:cNvPr>
          <p:cNvSpPr>
            <a:spLocks noGrp="1"/>
          </p:cNvSpPr>
          <p:nvPr>
            <p:ph idx="1"/>
          </p:nvPr>
        </p:nvSpPr>
        <p:spPr>
          <a:xfrm>
            <a:off x="1141413" y="2666999"/>
            <a:ext cx="9905998" cy="3925825"/>
          </a:xfrm>
        </p:spPr>
        <p:txBody>
          <a:bodyPr>
            <a:normAutofit fontScale="85000" lnSpcReduction="20000"/>
          </a:bodyPr>
          <a:lstStyle/>
          <a:p>
            <a:r>
              <a:rPr lang="en-US" dirty="0"/>
              <a:t>Breach &amp; Attack Simulation (BAS)</a:t>
            </a:r>
          </a:p>
          <a:p>
            <a:pPr lvl="1"/>
            <a:r>
              <a:rPr lang="en-US" dirty="0"/>
              <a:t>How secure are you from and external threat?</a:t>
            </a:r>
          </a:p>
          <a:p>
            <a:pPr lvl="1"/>
            <a:r>
              <a:rPr lang="en-US" dirty="0"/>
              <a:t>How secure are you from your own people?</a:t>
            </a:r>
          </a:p>
          <a:p>
            <a:pPr lvl="1"/>
            <a:r>
              <a:rPr lang="en-US" dirty="0"/>
              <a:t>How do I test?</a:t>
            </a:r>
          </a:p>
          <a:p>
            <a:r>
              <a:rPr lang="en-US" dirty="0"/>
              <a:t>Work from Home assessment</a:t>
            </a:r>
          </a:p>
          <a:p>
            <a:pPr lvl="1"/>
            <a:r>
              <a:rPr lang="en-US" dirty="0"/>
              <a:t>Is VPN setup correctly and securely?</a:t>
            </a:r>
          </a:p>
          <a:p>
            <a:pPr lvl="1"/>
            <a:r>
              <a:rPr lang="en-US" dirty="0"/>
              <a:t>Is split-tunneling was allowed?</a:t>
            </a:r>
          </a:p>
          <a:p>
            <a:r>
              <a:rPr lang="en-US" dirty="0"/>
              <a:t>Credential Leak</a:t>
            </a:r>
          </a:p>
          <a:p>
            <a:r>
              <a:rPr lang="en-US" dirty="0"/>
              <a:t>Network Segmentation</a:t>
            </a:r>
          </a:p>
          <a:p>
            <a:r>
              <a:rPr lang="en-US" dirty="0"/>
              <a:t>Zero Trust Assessment</a:t>
            </a:r>
          </a:p>
          <a:p>
            <a:pPr lvl="1"/>
            <a:r>
              <a:rPr lang="en-US" dirty="0"/>
              <a:t>Should we trust all of our endpoints inherently?</a:t>
            </a:r>
          </a:p>
          <a:p>
            <a:pPr lvl="1"/>
            <a:r>
              <a:rPr lang="en-US" dirty="0"/>
              <a:t>What about our servers? They’re good right?</a:t>
            </a:r>
          </a:p>
        </p:txBody>
      </p:sp>
    </p:spTree>
    <p:extLst>
      <p:ext uri="{BB962C8B-B14F-4D97-AF65-F5344CB8AC3E}">
        <p14:creationId xmlns:p14="http://schemas.microsoft.com/office/powerpoint/2010/main" val="414380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0CF9F-7C71-F740-8C11-8D3199DC5A25}"/>
              </a:ext>
            </a:extLst>
          </p:cNvPr>
          <p:cNvSpPr>
            <a:spLocks noGrp="1"/>
          </p:cNvSpPr>
          <p:nvPr>
            <p:ph type="title"/>
          </p:nvPr>
        </p:nvSpPr>
        <p:spPr/>
        <p:txBody>
          <a:bodyPr/>
          <a:lstStyle/>
          <a:p>
            <a:r>
              <a:rPr lang="en-US" dirty="0"/>
              <a:t>Zero Trust Overview</a:t>
            </a:r>
          </a:p>
        </p:txBody>
      </p:sp>
      <p:sp>
        <p:nvSpPr>
          <p:cNvPr id="3" name="Content Placeholder 2">
            <a:extLst>
              <a:ext uri="{FF2B5EF4-FFF2-40B4-BE49-F238E27FC236}">
                <a16:creationId xmlns:a16="http://schemas.microsoft.com/office/drawing/2014/main" id="{97230290-8477-7648-92E9-F17A86AD220E}"/>
              </a:ext>
            </a:extLst>
          </p:cNvPr>
          <p:cNvSpPr>
            <a:spLocks noGrp="1"/>
          </p:cNvSpPr>
          <p:nvPr>
            <p:ph idx="1"/>
          </p:nvPr>
        </p:nvSpPr>
        <p:spPr>
          <a:xfrm>
            <a:off x="1141412" y="6446520"/>
            <a:ext cx="9905998" cy="332232"/>
          </a:xfrm>
        </p:spPr>
        <p:txBody>
          <a:bodyPr>
            <a:normAutofit fontScale="92500" lnSpcReduction="20000"/>
          </a:bodyPr>
          <a:lstStyle/>
          <a:p>
            <a:r>
              <a:rPr lang="en-US" dirty="0"/>
              <a:t>https://</a:t>
            </a:r>
            <a:r>
              <a:rPr lang="en-US" dirty="0" err="1"/>
              <a:t>www.microsoft.com</a:t>
            </a:r>
            <a:r>
              <a:rPr lang="en-US" dirty="0"/>
              <a:t>/</a:t>
            </a:r>
            <a:r>
              <a:rPr lang="en-US" dirty="0" err="1"/>
              <a:t>en</a:t>
            </a:r>
            <a:r>
              <a:rPr lang="en-US" dirty="0"/>
              <a:t>-us/security/business/zero-trust</a:t>
            </a:r>
          </a:p>
        </p:txBody>
      </p:sp>
      <p:pic>
        <p:nvPicPr>
          <p:cNvPr id="2050" name="Picture 2" descr="Infographic illustrating the Zero Trust reference architecture">
            <a:extLst>
              <a:ext uri="{FF2B5EF4-FFF2-40B4-BE49-F238E27FC236}">
                <a16:creationId xmlns:a16="http://schemas.microsoft.com/office/drawing/2014/main" id="{0AF69DCB-6FB9-9B49-B69E-9B759C42C9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1412" y="2666999"/>
            <a:ext cx="9905997" cy="37147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9954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DB6EB-60C0-E64D-A83F-50B24D2396EE}"/>
              </a:ext>
            </a:extLst>
          </p:cNvPr>
          <p:cNvSpPr>
            <a:spLocks noGrp="1"/>
          </p:cNvSpPr>
          <p:nvPr>
            <p:ph type="title"/>
          </p:nvPr>
        </p:nvSpPr>
        <p:spPr/>
        <p:txBody>
          <a:bodyPr/>
          <a:lstStyle/>
          <a:p>
            <a:r>
              <a:rPr lang="en-US" dirty="0"/>
              <a:t>Installation</a:t>
            </a:r>
          </a:p>
        </p:txBody>
      </p:sp>
      <p:sp>
        <p:nvSpPr>
          <p:cNvPr id="3" name="Content Placeholder 2">
            <a:extLst>
              <a:ext uri="{FF2B5EF4-FFF2-40B4-BE49-F238E27FC236}">
                <a16:creationId xmlns:a16="http://schemas.microsoft.com/office/drawing/2014/main" id="{206D2181-3EF9-894A-BA5D-5A950B6FC567}"/>
              </a:ext>
            </a:extLst>
          </p:cNvPr>
          <p:cNvSpPr>
            <a:spLocks noGrp="1"/>
          </p:cNvSpPr>
          <p:nvPr>
            <p:ph sz="half" idx="1"/>
          </p:nvPr>
        </p:nvSpPr>
        <p:spPr/>
        <p:txBody>
          <a:bodyPr>
            <a:normAutofit fontScale="92500" lnSpcReduction="20000"/>
          </a:bodyPr>
          <a:lstStyle/>
          <a:p>
            <a:r>
              <a:rPr lang="en-US" dirty="0"/>
              <a:t>Download from </a:t>
            </a:r>
            <a:r>
              <a:rPr lang="en-US" dirty="0">
                <a:hlinkClick r:id="rId2"/>
              </a:rPr>
              <a:t>https://www.guardicore.com/infectionmonkey/#download</a:t>
            </a:r>
            <a:endParaRPr lang="en-US" dirty="0"/>
          </a:p>
          <a:p>
            <a:r>
              <a:rPr lang="en-US" dirty="0"/>
              <a:t>Server Support</a:t>
            </a:r>
          </a:p>
          <a:p>
            <a:pPr lvl="1"/>
            <a:r>
              <a:rPr lang="en-US" dirty="0"/>
              <a:t>Cloud environments (AWS &amp; MS Azure)</a:t>
            </a:r>
          </a:p>
          <a:p>
            <a:pPr lvl="1"/>
            <a:r>
              <a:rPr lang="en-US" dirty="0"/>
              <a:t>Docker</a:t>
            </a:r>
          </a:p>
          <a:p>
            <a:pPr lvl="1"/>
            <a:r>
              <a:rPr lang="en-US" dirty="0" err="1"/>
              <a:t>Vmware</a:t>
            </a:r>
            <a:r>
              <a:rPr lang="en-US" dirty="0"/>
              <a:t> (Fusion, Workstation, ESX)</a:t>
            </a:r>
          </a:p>
          <a:p>
            <a:pPr lvl="1"/>
            <a:r>
              <a:rPr lang="en-US" dirty="0" err="1"/>
              <a:t>Baremetal</a:t>
            </a:r>
            <a:endParaRPr lang="en-US" dirty="0"/>
          </a:p>
          <a:p>
            <a:pPr lvl="2"/>
            <a:r>
              <a:rPr lang="en-US" dirty="0"/>
              <a:t>Linux (Ubuntu 18.04, Debian 9)</a:t>
            </a:r>
          </a:p>
          <a:p>
            <a:pPr lvl="2"/>
            <a:r>
              <a:rPr lang="en-US" dirty="0"/>
              <a:t>Windows Server (Server 2012 &amp; 2016)</a:t>
            </a:r>
          </a:p>
          <a:p>
            <a:endParaRPr lang="en-US" dirty="0"/>
          </a:p>
        </p:txBody>
      </p:sp>
      <p:sp>
        <p:nvSpPr>
          <p:cNvPr id="4" name="Content Placeholder 3">
            <a:extLst>
              <a:ext uri="{FF2B5EF4-FFF2-40B4-BE49-F238E27FC236}">
                <a16:creationId xmlns:a16="http://schemas.microsoft.com/office/drawing/2014/main" id="{C2D0F35B-B3DE-ED4D-AA63-49146D748DE9}"/>
              </a:ext>
            </a:extLst>
          </p:cNvPr>
          <p:cNvSpPr>
            <a:spLocks noGrp="1"/>
          </p:cNvSpPr>
          <p:nvPr>
            <p:ph sz="half" idx="2"/>
          </p:nvPr>
        </p:nvSpPr>
        <p:spPr/>
        <p:txBody>
          <a:bodyPr>
            <a:normAutofit fontScale="92500" lnSpcReduction="20000"/>
          </a:bodyPr>
          <a:lstStyle/>
          <a:p>
            <a:r>
              <a:rPr lang="en-US" dirty="0"/>
              <a:t>Agent Support</a:t>
            </a:r>
          </a:p>
          <a:p>
            <a:pPr lvl="1"/>
            <a:r>
              <a:rPr lang="en-US" dirty="0"/>
              <a:t>Centos 7+</a:t>
            </a:r>
          </a:p>
          <a:p>
            <a:pPr lvl="1"/>
            <a:r>
              <a:rPr lang="en-US" dirty="0"/>
              <a:t>Debian 7+</a:t>
            </a:r>
          </a:p>
          <a:p>
            <a:pPr lvl="1"/>
            <a:r>
              <a:rPr lang="en-US" dirty="0"/>
              <a:t>Kali 2019+</a:t>
            </a:r>
          </a:p>
          <a:p>
            <a:pPr lvl="1"/>
            <a:r>
              <a:rPr lang="en-US" dirty="0"/>
              <a:t>Oracle 7+</a:t>
            </a:r>
          </a:p>
          <a:p>
            <a:pPr lvl="1"/>
            <a:r>
              <a:rPr lang="en-US" dirty="0"/>
              <a:t>RHEL 7+</a:t>
            </a:r>
          </a:p>
          <a:p>
            <a:pPr lvl="1"/>
            <a:r>
              <a:rPr lang="en-US" dirty="0"/>
              <a:t>SUSE 7+</a:t>
            </a:r>
          </a:p>
          <a:p>
            <a:pPr lvl="1"/>
            <a:r>
              <a:rPr lang="en-US" dirty="0"/>
              <a:t>Ubuntu 14+</a:t>
            </a:r>
          </a:p>
          <a:p>
            <a:pPr lvl="1"/>
            <a:r>
              <a:rPr lang="en-US" dirty="0"/>
              <a:t>Windows Server 2012+</a:t>
            </a:r>
          </a:p>
          <a:p>
            <a:pPr lvl="1"/>
            <a:r>
              <a:rPr lang="en-US" dirty="0"/>
              <a:t>Windows 7/Windows Server 2008 R2*</a:t>
            </a:r>
          </a:p>
        </p:txBody>
      </p:sp>
      <p:sp>
        <p:nvSpPr>
          <p:cNvPr id="5" name="Content Placeholder 3">
            <a:extLst>
              <a:ext uri="{FF2B5EF4-FFF2-40B4-BE49-F238E27FC236}">
                <a16:creationId xmlns:a16="http://schemas.microsoft.com/office/drawing/2014/main" id="{39168B8B-35A6-114A-971D-86E19FEE3BC5}"/>
              </a:ext>
            </a:extLst>
          </p:cNvPr>
          <p:cNvSpPr txBox="1">
            <a:spLocks/>
          </p:cNvSpPr>
          <p:nvPr/>
        </p:nvSpPr>
        <p:spPr>
          <a:xfrm>
            <a:off x="7083681" y="5943600"/>
            <a:ext cx="4437759" cy="448056"/>
          </a:xfrm>
          <a:prstGeom prst="rect">
            <a:avLst/>
          </a:prstGeom>
        </p:spPr>
        <p:txBody>
          <a:bodyPr vert="horz" lIns="91440" tIns="45720" rIns="91440" bIns="45720" rtlCol="0" anchor="ctr">
            <a:normAutofit fontScale="77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marL="0" indent="0">
              <a:buNone/>
            </a:pPr>
            <a:r>
              <a:rPr lang="en-US" dirty="0"/>
              <a:t>* if KB2999226 is installed (Universal C runtime in Windows)</a:t>
            </a:r>
          </a:p>
        </p:txBody>
      </p:sp>
    </p:spTree>
    <p:extLst>
      <p:ext uri="{BB962C8B-B14F-4D97-AF65-F5344CB8AC3E}">
        <p14:creationId xmlns:p14="http://schemas.microsoft.com/office/powerpoint/2010/main" val="4872804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E74F2-77D0-514E-879D-BBF5B2CF607E}"/>
              </a:ext>
            </a:extLst>
          </p:cNvPr>
          <p:cNvSpPr>
            <a:spLocks noGrp="1"/>
          </p:cNvSpPr>
          <p:nvPr>
            <p:ph type="title"/>
          </p:nvPr>
        </p:nvSpPr>
        <p:spPr/>
        <p:txBody>
          <a:bodyPr/>
          <a:lstStyle/>
          <a:p>
            <a:r>
              <a:rPr lang="en-US" dirty="0"/>
              <a:t>Configuring &amp; Running the Monkey</a:t>
            </a:r>
          </a:p>
        </p:txBody>
      </p:sp>
      <p:sp>
        <p:nvSpPr>
          <p:cNvPr id="3" name="Content Placeholder 2">
            <a:extLst>
              <a:ext uri="{FF2B5EF4-FFF2-40B4-BE49-F238E27FC236}">
                <a16:creationId xmlns:a16="http://schemas.microsoft.com/office/drawing/2014/main" id="{2A8F34A4-F8AD-A341-8F5E-95E036DC8DAA}"/>
              </a:ext>
            </a:extLst>
          </p:cNvPr>
          <p:cNvSpPr>
            <a:spLocks noGrp="1"/>
          </p:cNvSpPr>
          <p:nvPr>
            <p:ph idx="1"/>
          </p:nvPr>
        </p:nvSpPr>
        <p:spPr/>
        <p:txBody>
          <a:bodyPr/>
          <a:lstStyle/>
          <a:p>
            <a:pPr marL="457200" indent="-457200">
              <a:buFont typeface="+mj-lt"/>
              <a:buAutoNum type="arabicPeriod"/>
            </a:pPr>
            <a:r>
              <a:rPr lang="en-US" dirty="0"/>
              <a:t>Deploy to chosen environment (5-10 minutes)</a:t>
            </a:r>
          </a:p>
          <a:p>
            <a:pPr marL="457200" indent="-457200">
              <a:buFont typeface="+mj-lt"/>
              <a:buAutoNum type="arabicPeriod"/>
            </a:pPr>
            <a:r>
              <a:rPr lang="en-US" dirty="0"/>
              <a:t>Web interface accessed via https://&lt;IP address&gt;:5000</a:t>
            </a:r>
          </a:p>
          <a:p>
            <a:pPr marL="457200" indent="-457200">
              <a:buFont typeface="+mj-lt"/>
              <a:buAutoNum type="arabicPeriod"/>
            </a:pPr>
            <a:r>
              <a:rPr lang="en-US" dirty="0"/>
              <a:t>Setup login account -or- leave open to the world</a:t>
            </a:r>
          </a:p>
          <a:p>
            <a:pPr marL="457200" indent="-457200">
              <a:buFont typeface="+mj-lt"/>
              <a:buAutoNum type="arabicPeriod"/>
            </a:pPr>
            <a:r>
              <a:rPr lang="en-US" dirty="0"/>
              <a:t>Quick run -or- configure “advanced parameters” (15 minutes+)</a:t>
            </a:r>
          </a:p>
          <a:p>
            <a:pPr lvl="1"/>
            <a:r>
              <a:rPr lang="en-US" dirty="0"/>
              <a:t>Run on Monkey Island server -or- separate machine</a:t>
            </a:r>
          </a:p>
        </p:txBody>
      </p:sp>
    </p:spTree>
    <p:extLst>
      <p:ext uri="{BB962C8B-B14F-4D97-AF65-F5344CB8AC3E}">
        <p14:creationId xmlns:p14="http://schemas.microsoft.com/office/powerpoint/2010/main" val="3267531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EF8B8-869F-DE43-BAB4-74EC1565DF88}"/>
              </a:ext>
            </a:extLst>
          </p:cNvPr>
          <p:cNvSpPr>
            <a:spLocks noGrp="1"/>
          </p:cNvSpPr>
          <p:nvPr>
            <p:ph type="title"/>
          </p:nvPr>
        </p:nvSpPr>
        <p:spPr/>
        <p:txBody>
          <a:bodyPr/>
          <a:lstStyle/>
          <a:p>
            <a:r>
              <a:rPr lang="en-US" dirty="0"/>
              <a:t>advanced monkey configuration (DEMO)</a:t>
            </a:r>
          </a:p>
        </p:txBody>
      </p:sp>
      <p:sp>
        <p:nvSpPr>
          <p:cNvPr id="3" name="Content Placeholder 2">
            <a:extLst>
              <a:ext uri="{FF2B5EF4-FFF2-40B4-BE49-F238E27FC236}">
                <a16:creationId xmlns:a16="http://schemas.microsoft.com/office/drawing/2014/main" id="{232886E5-FD15-A04F-BAEE-95F93A51FE7B}"/>
              </a:ext>
            </a:extLst>
          </p:cNvPr>
          <p:cNvSpPr>
            <a:spLocks noGrp="1"/>
          </p:cNvSpPr>
          <p:nvPr>
            <p:ph idx="1"/>
          </p:nvPr>
        </p:nvSpPr>
        <p:spPr>
          <a:xfrm>
            <a:off x="1141413" y="2666999"/>
            <a:ext cx="9905998" cy="3468625"/>
          </a:xfrm>
        </p:spPr>
        <p:txBody>
          <a:bodyPr>
            <a:normAutofit fontScale="77500" lnSpcReduction="20000"/>
          </a:bodyPr>
          <a:lstStyle/>
          <a:p>
            <a:r>
              <a:rPr lang="en-US" dirty="0"/>
              <a:t>Configure ATT&amp;CK techniques</a:t>
            </a:r>
          </a:p>
          <a:p>
            <a:pPr lvl="1"/>
            <a:r>
              <a:rPr lang="en-US" dirty="0"/>
              <a:t>Review tactics at </a:t>
            </a:r>
            <a:r>
              <a:rPr lang="en-US" dirty="0">
                <a:hlinkClick r:id="rId2"/>
              </a:rPr>
              <a:t>https://attack.mitre.org/</a:t>
            </a:r>
            <a:endParaRPr lang="en-US" dirty="0"/>
          </a:p>
          <a:p>
            <a:r>
              <a:rPr lang="en-US" dirty="0"/>
              <a:t>Configure exploits to check for</a:t>
            </a:r>
          </a:p>
          <a:p>
            <a:pPr lvl="1"/>
            <a:r>
              <a:rPr lang="en-US" dirty="0"/>
              <a:t>Careful with MS08-067, RCE vulnerability could cause DoS crashing SVCHOST.EXE</a:t>
            </a:r>
          </a:p>
          <a:p>
            <a:r>
              <a:rPr lang="en-US" dirty="0"/>
              <a:t>Add usernames and passwords for brute force password attempts</a:t>
            </a:r>
          </a:p>
          <a:p>
            <a:r>
              <a:rPr lang="en-US" dirty="0"/>
              <a:t>Define network scan target(s) &amp; scan depth</a:t>
            </a:r>
          </a:p>
          <a:p>
            <a:r>
              <a:rPr lang="en-US" dirty="0"/>
              <a:t>Configure post-breach actions</a:t>
            </a:r>
          </a:p>
          <a:p>
            <a:pPr lvl="1"/>
            <a:r>
              <a:rPr lang="en-US" dirty="0"/>
              <a:t>Gauge how vulnerable a system is</a:t>
            </a:r>
          </a:p>
          <a:p>
            <a:pPr lvl="1"/>
            <a:r>
              <a:rPr lang="en-US" dirty="0"/>
              <a:t>Collect information from vulnerable endpoints</a:t>
            </a:r>
          </a:p>
          <a:p>
            <a:r>
              <a:rPr lang="en-US" dirty="0"/>
              <a:t>Let the monkey run free!!!!!</a:t>
            </a:r>
          </a:p>
          <a:p>
            <a:pPr lvl="1"/>
            <a:r>
              <a:rPr lang="en-US" dirty="0"/>
              <a:t>On the island or off the island</a:t>
            </a:r>
          </a:p>
          <a:p>
            <a:endParaRPr lang="en-US" dirty="0"/>
          </a:p>
        </p:txBody>
      </p:sp>
    </p:spTree>
    <p:extLst>
      <p:ext uri="{BB962C8B-B14F-4D97-AF65-F5344CB8AC3E}">
        <p14:creationId xmlns:p14="http://schemas.microsoft.com/office/powerpoint/2010/main" val="21849249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{4D2A5131-9111-4048-9911-EE750563FA49}tf10001063</Template>
  <TotalTime>4094</TotalTime>
  <Words>978</Words>
  <Application>Microsoft Macintosh PowerPoint</Application>
  <PresentationFormat>Widescreen</PresentationFormat>
  <Paragraphs>164</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Century Gothic</vt:lpstr>
      <vt:lpstr>Mesh</vt:lpstr>
      <vt:lpstr>bad Monkeys &amp; Twisting DOmains</vt:lpstr>
      <vt:lpstr>WHOAMI</vt:lpstr>
      <vt:lpstr>disclaimer</vt:lpstr>
      <vt:lpstr>PowerPoint Presentation</vt:lpstr>
      <vt:lpstr>use cases</vt:lpstr>
      <vt:lpstr>Zero Trust Overview</vt:lpstr>
      <vt:lpstr>Installation</vt:lpstr>
      <vt:lpstr>Configuring &amp; Running the Monkey</vt:lpstr>
      <vt:lpstr>advanced monkey configuration (DEMO)</vt:lpstr>
      <vt:lpstr>how bad is it really?!?</vt:lpstr>
      <vt:lpstr>reports (DEMO)</vt:lpstr>
      <vt:lpstr>Examples</vt:lpstr>
      <vt:lpstr>Questions?</vt:lpstr>
      <vt:lpstr>PowerPoint Presentation</vt:lpstr>
      <vt:lpstr>use cases</vt:lpstr>
      <vt:lpstr>User Interface</vt:lpstr>
      <vt:lpstr>Common CLI switches</vt:lpstr>
      <vt:lpstr>DEMO Time!</vt:lpstr>
      <vt:lpstr>Where do we go from here?</vt:lpstr>
      <vt:lpstr>Questions?</vt:lpstr>
      <vt:lpstr>Reference</vt:lpstr>
      <vt:lpstr>Empowering individuals and organizations to protect themselves and fight the good fight!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Jason Kinder</dc:creator>
  <cp:lastModifiedBy>Jason Kinder</cp:lastModifiedBy>
  <cp:revision>47</cp:revision>
  <dcterms:created xsi:type="dcterms:W3CDTF">2021-05-10T02:08:29Z</dcterms:created>
  <dcterms:modified xsi:type="dcterms:W3CDTF">2021-05-13T21:26:36Z</dcterms:modified>
</cp:coreProperties>
</file>

<file path=docProps/thumbnail.jpeg>
</file>